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2" r:id="rId5"/>
    <p:sldId id="263" r:id="rId6"/>
    <p:sldId id="265" r:id="rId7"/>
    <p:sldId id="261" r:id="rId8"/>
    <p:sldId id="260"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57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100" d="100"/>
          <a:sy n="100" d="100"/>
        </p:scale>
        <p:origin x="300"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1/6/2017</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1/6/2017</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1/6/2017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1/6/2017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1/6/2017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1/6/2017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1/6/2017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1/6/2017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1/6/2017</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254" y="138545"/>
            <a:ext cx="11263746" cy="1485900"/>
          </a:xfrm>
        </p:spPr>
        <p:txBody>
          <a:bodyPr>
            <a:noAutofit/>
          </a:bodyPr>
          <a:lstStyle/>
          <a:p>
            <a:r>
              <a:rPr lang="en-US" sz="9600" b="1" dirty="0" smtClean="0">
                <a:latin typeface="Brush Script MT" panose="03060802040406070304" pitchFamily="66" charset="0"/>
              </a:rPr>
              <a:t>La </a:t>
            </a:r>
            <a:r>
              <a:rPr lang="en-US" sz="9600" b="1" dirty="0" err="1" smtClean="0">
                <a:latin typeface="Brush Script MT" panose="03060802040406070304" pitchFamily="66" charset="0"/>
              </a:rPr>
              <a:t>Clochette</a:t>
            </a:r>
            <a:r>
              <a:rPr lang="en-US" sz="4800" b="1" dirty="0" smtClean="0">
                <a:latin typeface="Brush Script MT" panose="03060802040406070304" pitchFamily="66" charset="0"/>
              </a:rPr>
              <a:t/>
            </a:r>
            <a:br>
              <a:rPr lang="en-US" sz="4800" b="1" dirty="0" smtClean="0">
                <a:latin typeface="Brush Script MT" panose="03060802040406070304" pitchFamily="66" charset="0"/>
              </a:rPr>
            </a:br>
            <a:r>
              <a:rPr lang="en-US" sz="4800" b="1" dirty="0" smtClean="0">
                <a:latin typeface="Berlin Sans FB Demi" panose="020E0802020502020306" pitchFamily="34" charset="0"/>
              </a:rPr>
              <a:t>Perspective change: rewrite with “je”</a:t>
            </a:r>
            <a:endParaRPr lang="en-US" sz="1600" b="1" dirty="0">
              <a:latin typeface="Berlin Sans FB Demi" panose="020E0802020502020306" pitchFamily="34" charset="0"/>
              <a:cs typeface="Aparajita" panose="020B0604020202020204" pitchFamily="34" charset="0"/>
            </a:endParaRPr>
          </a:p>
        </p:txBody>
      </p:sp>
      <p:sp>
        <p:nvSpPr>
          <p:cNvPr id="3" name="Content Placeholder 2"/>
          <p:cNvSpPr>
            <a:spLocks noGrp="1"/>
          </p:cNvSpPr>
          <p:nvPr>
            <p:ph idx="1"/>
          </p:nvPr>
        </p:nvSpPr>
        <p:spPr>
          <a:xfrm>
            <a:off x="1149927" y="2660072"/>
            <a:ext cx="10723418" cy="3775363"/>
          </a:xfrm>
        </p:spPr>
        <p:txBody>
          <a:bodyPr>
            <a:normAutofit lnSpcReduction="10000"/>
          </a:bodyPr>
          <a:lstStyle/>
          <a:p>
            <a:pPr marL="742950" indent="-742950">
              <a:buFont typeface="Franklin Gothic Book" panose="020B0503020102020204" pitchFamily="34" charset="0"/>
              <a:buAutoNum type="arabicPeriod"/>
            </a:pPr>
            <a:r>
              <a:rPr lang="fr-FR" sz="3600" b="1" dirty="0"/>
              <a:t>Tyler </a:t>
            </a:r>
            <a:r>
              <a:rPr lang="fr-FR" sz="3600" b="1" u="sng" dirty="0">
                <a:solidFill>
                  <a:srgbClr val="00B050"/>
                </a:solidFill>
              </a:rPr>
              <a:t>s’est</a:t>
            </a:r>
            <a:r>
              <a:rPr lang="fr-FR" sz="3600" b="1" dirty="0"/>
              <a:t> levé tôt.</a:t>
            </a:r>
          </a:p>
          <a:p>
            <a:pPr marL="742950" indent="-742950">
              <a:buFont typeface="Franklin Gothic Book" panose="020B0503020102020204" pitchFamily="34" charset="0"/>
              <a:buAutoNum type="arabicPeriod"/>
            </a:pPr>
            <a:r>
              <a:rPr lang="fr-FR" sz="3600" b="1" dirty="0" smtClean="0"/>
              <a:t>Tyler </a:t>
            </a:r>
            <a:r>
              <a:rPr lang="fr-FR" sz="3600" b="1" u="sng" dirty="0" smtClean="0">
                <a:solidFill>
                  <a:srgbClr val="00B050"/>
                </a:solidFill>
              </a:rPr>
              <a:t>est</a:t>
            </a:r>
            <a:r>
              <a:rPr lang="fr-FR" sz="3600" b="1" dirty="0" smtClean="0"/>
              <a:t> allé à la plage.</a:t>
            </a:r>
            <a:endParaRPr lang="fr-FR" sz="3600" b="1" dirty="0"/>
          </a:p>
          <a:p>
            <a:pPr marL="742950" indent="-742950">
              <a:buAutoNum type="arabicPeriod"/>
            </a:pPr>
            <a:r>
              <a:rPr lang="fr-FR" sz="3600" b="1" dirty="0" smtClean="0"/>
              <a:t>Tyler </a:t>
            </a:r>
            <a:r>
              <a:rPr lang="fr-FR" sz="3600" b="1" u="sng" dirty="0" smtClean="0">
                <a:solidFill>
                  <a:srgbClr val="00B050"/>
                </a:solidFill>
              </a:rPr>
              <a:t>était</a:t>
            </a:r>
            <a:r>
              <a:rPr lang="fr-FR" sz="3600" b="1" dirty="0" smtClean="0"/>
              <a:t> très heureux.</a:t>
            </a:r>
            <a:endParaRPr lang="fr-FR" sz="3600" b="1" dirty="0" smtClean="0"/>
          </a:p>
          <a:p>
            <a:pPr marL="742950" indent="-742950">
              <a:buAutoNum type="arabicPeriod"/>
            </a:pPr>
            <a:r>
              <a:rPr lang="fr-FR" sz="3600" b="1" dirty="0" smtClean="0"/>
              <a:t>Victoria </a:t>
            </a:r>
            <a:r>
              <a:rPr lang="fr-FR" sz="3600" b="1" u="sng" dirty="0" smtClean="0">
                <a:solidFill>
                  <a:srgbClr val="00B050"/>
                </a:solidFill>
              </a:rPr>
              <a:t>se sentait</a:t>
            </a:r>
            <a:r>
              <a:rPr lang="fr-FR" sz="3600" b="1" dirty="0" smtClean="0"/>
              <a:t> seul</a:t>
            </a:r>
            <a:r>
              <a:rPr lang="fr-FR" sz="3600" b="1" u="sng" dirty="0" smtClean="0">
                <a:solidFill>
                  <a:srgbClr val="00B050"/>
                </a:solidFill>
              </a:rPr>
              <a:t>e</a:t>
            </a:r>
            <a:r>
              <a:rPr lang="fr-FR" sz="3600" b="1" dirty="0" smtClean="0"/>
              <a:t>.</a:t>
            </a:r>
            <a:endParaRPr lang="fr-FR" sz="3600" b="1" dirty="0" smtClean="0"/>
          </a:p>
          <a:p>
            <a:pPr marL="742950" indent="-742950">
              <a:buAutoNum type="arabicPeriod"/>
            </a:pPr>
            <a:r>
              <a:rPr lang="fr-FR" sz="3600" b="1" dirty="0" smtClean="0"/>
              <a:t>Victoria </a:t>
            </a:r>
            <a:r>
              <a:rPr lang="fr-FR" sz="3600" b="1" u="sng" dirty="0" smtClean="0">
                <a:solidFill>
                  <a:srgbClr val="00B050"/>
                </a:solidFill>
              </a:rPr>
              <a:t>s’est</a:t>
            </a:r>
            <a:r>
              <a:rPr lang="fr-FR" sz="3600" b="1" dirty="0" smtClean="0"/>
              <a:t> assis</a:t>
            </a:r>
            <a:r>
              <a:rPr lang="fr-FR" sz="3600" b="1" u="sng" dirty="0" smtClean="0">
                <a:solidFill>
                  <a:srgbClr val="00B050"/>
                </a:solidFill>
              </a:rPr>
              <a:t>e</a:t>
            </a:r>
            <a:r>
              <a:rPr lang="fr-FR" sz="3600" b="1" dirty="0" smtClean="0"/>
              <a:t> au restaurant et elle </a:t>
            </a:r>
            <a:r>
              <a:rPr lang="fr-FR" sz="3600" b="1" u="sng" dirty="0" smtClean="0">
                <a:solidFill>
                  <a:srgbClr val="00B050"/>
                </a:solidFill>
              </a:rPr>
              <a:t>a</a:t>
            </a:r>
            <a:r>
              <a:rPr lang="fr-FR" sz="3600" b="1" dirty="0" smtClean="0"/>
              <a:t> pris un café</a:t>
            </a:r>
            <a:r>
              <a:rPr lang="fr-FR" sz="3600" b="1" dirty="0" smtClean="0"/>
              <a:t>.</a:t>
            </a:r>
            <a:endParaRPr lang="fr-FR" sz="3600" b="1" dirty="0" smtClean="0"/>
          </a:p>
          <a:p>
            <a:pPr marL="742950" indent="-742950">
              <a:buAutoNum type="arabicPeriod"/>
            </a:pPr>
            <a:endParaRPr lang="fr-FR" sz="3600" b="1" dirty="0"/>
          </a:p>
        </p:txBody>
      </p:sp>
    </p:spTree>
    <p:extLst>
      <p:ext uri="{BB962C8B-B14F-4D97-AF65-F5344CB8AC3E}">
        <p14:creationId xmlns:p14="http://schemas.microsoft.com/office/powerpoint/2010/main" val="36547957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254" y="138545"/>
            <a:ext cx="11263746" cy="1485900"/>
          </a:xfrm>
        </p:spPr>
        <p:txBody>
          <a:bodyPr>
            <a:noAutofit/>
          </a:bodyPr>
          <a:lstStyle/>
          <a:p>
            <a:r>
              <a:rPr lang="en-US" sz="9600" b="1" dirty="0" smtClean="0">
                <a:latin typeface="Brush Script MT" panose="03060802040406070304" pitchFamily="66" charset="0"/>
              </a:rPr>
              <a:t>La </a:t>
            </a:r>
            <a:r>
              <a:rPr lang="en-US" sz="9600" b="1" dirty="0" err="1" smtClean="0">
                <a:latin typeface="Brush Script MT" panose="03060802040406070304" pitchFamily="66" charset="0"/>
              </a:rPr>
              <a:t>Clochette</a:t>
            </a:r>
            <a:r>
              <a:rPr lang="en-US" sz="4800" b="1" dirty="0" smtClean="0">
                <a:latin typeface="Brush Script MT" panose="03060802040406070304" pitchFamily="66" charset="0"/>
              </a:rPr>
              <a:t/>
            </a:r>
            <a:br>
              <a:rPr lang="en-US" sz="4800" b="1" dirty="0" smtClean="0">
                <a:latin typeface="Brush Script MT" panose="03060802040406070304" pitchFamily="66" charset="0"/>
              </a:rPr>
            </a:br>
            <a:r>
              <a:rPr lang="en-US" sz="4800" b="1" dirty="0" smtClean="0">
                <a:latin typeface="Berlin Sans FB Demi" panose="020E0802020502020306" pitchFamily="34" charset="0"/>
              </a:rPr>
              <a:t>Perspective change: rewrite with “je”</a:t>
            </a:r>
            <a:endParaRPr lang="en-US" sz="1600" b="1" dirty="0">
              <a:latin typeface="Berlin Sans FB Demi" panose="020E0802020502020306" pitchFamily="34" charset="0"/>
              <a:cs typeface="Aparajita" panose="020B0604020202020204" pitchFamily="34" charset="0"/>
            </a:endParaRPr>
          </a:p>
        </p:txBody>
      </p:sp>
      <p:sp>
        <p:nvSpPr>
          <p:cNvPr id="3" name="Content Placeholder 2"/>
          <p:cNvSpPr>
            <a:spLocks noGrp="1"/>
          </p:cNvSpPr>
          <p:nvPr>
            <p:ph idx="1"/>
          </p:nvPr>
        </p:nvSpPr>
        <p:spPr>
          <a:xfrm>
            <a:off x="1149927" y="2660072"/>
            <a:ext cx="10723418" cy="3775363"/>
          </a:xfrm>
        </p:spPr>
        <p:txBody>
          <a:bodyPr>
            <a:normAutofit/>
          </a:bodyPr>
          <a:lstStyle/>
          <a:p>
            <a:pPr marL="742950" indent="-742950">
              <a:buFont typeface="Franklin Gothic Book" panose="020B0503020102020204" pitchFamily="34" charset="0"/>
              <a:buAutoNum type="arabicPeriod"/>
            </a:pPr>
            <a:r>
              <a:rPr lang="fr-FR" sz="3600" b="1" dirty="0" smtClean="0"/>
              <a:t>Je </a:t>
            </a:r>
            <a:r>
              <a:rPr lang="fr-FR" sz="3600" b="1" u="sng" dirty="0" smtClean="0">
                <a:solidFill>
                  <a:srgbClr val="00B050"/>
                </a:solidFill>
              </a:rPr>
              <a:t>me suis</a:t>
            </a:r>
            <a:r>
              <a:rPr lang="fr-FR" sz="3600" b="1" dirty="0" smtClean="0"/>
              <a:t> levé</a:t>
            </a:r>
            <a:r>
              <a:rPr lang="fr-FR" sz="3600" b="1" dirty="0" smtClean="0">
                <a:solidFill>
                  <a:srgbClr val="F757E0"/>
                </a:solidFill>
              </a:rPr>
              <a:t>e</a:t>
            </a:r>
            <a:r>
              <a:rPr lang="fr-FR" sz="3600" b="1" dirty="0" smtClean="0"/>
              <a:t> </a:t>
            </a:r>
            <a:r>
              <a:rPr lang="fr-FR" sz="3600" b="1" dirty="0"/>
              <a:t>tôt.</a:t>
            </a:r>
          </a:p>
          <a:p>
            <a:pPr marL="742950" indent="-742950">
              <a:buFont typeface="Franklin Gothic Book" panose="020B0503020102020204" pitchFamily="34" charset="0"/>
              <a:buAutoNum type="arabicPeriod"/>
            </a:pPr>
            <a:r>
              <a:rPr lang="fr-FR" sz="3600" b="1" dirty="0" smtClean="0"/>
              <a:t>Je </a:t>
            </a:r>
            <a:r>
              <a:rPr lang="fr-FR" sz="3600" b="1" u="sng" dirty="0" smtClean="0">
                <a:solidFill>
                  <a:srgbClr val="00B050"/>
                </a:solidFill>
              </a:rPr>
              <a:t>suis</a:t>
            </a:r>
            <a:r>
              <a:rPr lang="fr-FR" sz="3600" b="1" dirty="0" smtClean="0">
                <a:solidFill>
                  <a:srgbClr val="00B050"/>
                </a:solidFill>
              </a:rPr>
              <a:t> </a:t>
            </a:r>
            <a:r>
              <a:rPr lang="fr-FR" sz="3600" b="1" dirty="0" smtClean="0"/>
              <a:t>allé</a:t>
            </a:r>
            <a:r>
              <a:rPr lang="fr-FR" sz="3600" b="1" dirty="0" smtClean="0">
                <a:solidFill>
                  <a:srgbClr val="F757E0"/>
                </a:solidFill>
              </a:rPr>
              <a:t>e</a:t>
            </a:r>
            <a:r>
              <a:rPr lang="fr-FR" sz="3600" b="1" dirty="0" smtClean="0"/>
              <a:t> à la plage.</a:t>
            </a:r>
            <a:endParaRPr lang="fr-FR" sz="3600" b="1" dirty="0"/>
          </a:p>
          <a:p>
            <a:pPr marL="742950" indent="-742950">
              <a:buAutoNum type="arabicPeriod"/>
            </a:pPr>
            <a:r>
              <a:rPr lang="fr-FR" sz="3600" b="1" dirty="0" smtClean="0"/>
              <a:t>J’</a:t>
            </a:r>
            <a:r>
              <a:rPr lang="fr-FR" sz="3600" b="1" u="sng" dirty="0" smtClean="0">
                <a:solidFill>
                  <a:srgbClr val="00B050"/>
                </a:solidFill>
              </a:rPr>
              <a:t>étais</a:t>
            </a:r>
            <a:r>
              <a:rPr lang="fr-FR" sz="3600" b="1" dirty="0" smtClean="0"/>
              <a:t> très heureux </a:t>
            </a:r>
            <a:r>
              <a:rPr lang="fr-FR" sz="3600" b="1" dirty="0" smtClean="0">
                <a:solidFill>
                  <a:srgbClr val="F757E0"/>
                </a:solidFill>
              </a:rPr>
              <a:t>(heureuse)</a:t>
            </a:r>
            <a:r>
              <a:rPr lang="fr-FR" sz="3600" b="1" dirty="0" smtClean="0"/>
              <a:t>.</a:t>
            </a:r>
            <a:endParaRPr lang="fr-FR" sz="3600" b="1" dirty="0" smtClean="0"/>
          </a:p>
          <a:p>
            <a:pPr marL="742950" indent="-742950">
              <a:buAutoNum type="arabicPeriod"/>
            </a:pPr>
            <a:r>
              <a:rPr lang="fr-FR" sz="3600" b="1" dirty="0" smtClean="0"/>
              <a:t>Je </a:t>
            </a:r>
            <a:r>
              <a:rPr lang="fr-FR" sz="3600" b="1" u="sng" dirty="0" smtClean="0">
                <a:solidFill>
                  <a:srgbClr val="00B050"/>
                </a:solidFill>
              </a:rPr>
              <a:t>me sentais</a:t>
            </a:r>
            <a:r>
              <a:rPr lang="fr-FR" sz="3600" b="1" dirty="0" smtClean="0"/>
              <a:t> seul</a:t>
            </a:r>
            <a:r>
              <a:rPr lang="fr-FR" sz="3600" b="1" dirty="0" smtClean="0">
                <a:solidFill>
                  <a:srgbClr val="F757E0"/>
                </a:solidFill>
              </a:rPr>
              <a:t>e</a:t>
            </a:r>
            <a:r>
              <a:rPr lang="fr-FR" sz="3600" b="1" dirty="0" smtClean="0"/>
              <a:t>.</a:t>
            </a:r>
            <a:endParaRPr lang="fr-FR" sz="3600" b="1" dirty="0" smtClean="0"/>
          </a:p>
          <a:p>
            <a:pPr marL="742950" indent="-742950">
              <a:buAutoNum type="arabicPeriod"/>
            </a:pPr>
            <a:r>
              <a:rPr lang="fr-FR" sz="3600" b="1" dirty="0" smtClean="0"/>
              <a:t>Je </a:t>
            </a:r>
            <a:r>
              <a:rPr lang="fr-FR" sz="3600" b="1" u="sng" dirty="0" smtClean="0">
                <a:solidFill>
                  <a:srgbClr val="00B050"/>
                </a:solidFill>
              </a:rPr>
              <a:t>me suis</a:t>
            </a:r>
            <a:r>
              <a:rPr lang="fr-FR" sz="3600" b="1" dirty="0" smtClean="0"/>
              <a:t> assis</a:t>
            </a:r>
            <a:r>
              <a:rPr lang="fr-FR" sz="3600" b="1" dirty="0" smtClean="0">
                <a:solidFill>
                  <a:srgbClr val="F757E0"/>
                </a:solidFill>
              </a:rPr>
              <a:t>e</a:t>
            </a:r>
            <a:r>
              <a:rPr lang="fr-FR" sz="3600" b="1" dirty="0" smtClean="0"/>
              <a:t> au restaurant et j’</a:t>
            </a:r>
            <a:r>
              <a:rPr lang="fr-FR" sz="3600" b="1" u="sng" dirty="0" smtClean="0">
                <a:solidFill>
                  <a:srgbClr val="00B050"/>
                </a:solidFill>
              </a:rPr>
              <a:t>ai</a:t>
            </a:r>
            <a:r>
              <a:rPr lang="fr-FR" sz="3600" b="1" dirty="0" smtClean="0"/>
              <a:t> pris un café</a:t>
            </a:r>
            <a:r>
              <a:rPr lang="fr-FR" sz="3600" b="1" dirty="0" smtClean="0"/>
              <a:t>.</a:t>
            </a:r>
            <a:endParaRPr lang="fr-FR" sz="3600" b="1" dirty="0" smtClean="0"/>
          </a:p>
          <a:p>
            <a:pPr marL="742950" indent="-742950">
              <a:buAutoNum type="arabicPeriod"/>
            </a:pPr>
            <a:endParaRPr lang="fr-FR" sz="3600" b="1" dirty="0"/>
          </a:p>
        </p:txBody>
      </p:sp>
    </p:spTree>
    <p:extLst>
      <p:ext uri="{BB962C8B-B14F-4D97-AF65-F5344CB8AC3E}">
        <p14:creationId xmlns:p14="http://schemas.microsoft.com/office/powerpoint/2010/main" val="15642818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1248" y="2513768"/>
            <a:ext cx="11350752" cy="3775363"/>
          </a:xfrm>
        </p:spPr>
        <p:txBody>
          <a:bodyPr>
            <a:normAutofit fontScale="92500" lnSpcReduction="10000"/>
          </a:bodyPr>
          <a:lstStyle/>
          <a:p>
            <a:pPr marL="0" indent="0">
              <a:buNone/>
            </a:pPr>
            <a:r>
              <a:rPr lang="fr-FR" sz="5400" b="1" dirty="0" smtClean="0">
                <a:solidFill>
                  <a:srgbClr val="7030A0"/>
                </a:solidFill>
              </a:rPr>
              <a:t>Il a fait la connaissance de</a:t>
            </a:r>
            <a:br>
              <a:rPr lang="fr-FR" sz="5400" b="1" dirty="0" smtClean="0">
                <a:solidFill>
                  <a:srgbClr val="7030A0"/>
                </a:solidFill>
              </a:rPr>
            </a:br>
            <a:r>
              <a:rPr lang="fr-FR" sz="5400" b="1" dirty="0" err="1" smtClean="0"/>
              <a:t>he</a:t>
            </a:r>
            <a:r>
              <a:rPr lang="fr-FR" sz="5400" b="1" dirty="0" smtClean="0"/>
              <a:t> met/</a:t>
            </a:r>
            <a:r>
              <a:rPr lang="fr-FR" sz="5400" b="1" dirty="0" err="1" smtClean="0"/>
              <a:t>got</a:t>
            </a:r>
            <a:r>
              <a:rPr lang="fr-FR" sz="5400" b="1" dirty="0" smtClean="0"/>
              <a:t> to know</a:t>
            </a:r>
          </a:p>
          <a:p>
            <a:pPr marL="0" indent="0">
              <a:buNone/>
            </a:pPr>
            <a:endParaRPr lang="fr-FR" sz="5400" b="1" dirty="0" smtClean="0"/>
          </a:p>
          <a:p>
            <a:pPr marL="0" indent="0">
              <a:buNone/>
            </a:pPr>
            <a:r>
              <a:rPr lang="fr-FR" sz="5400" b="1" dirty="0" smtClean="0">
                <a:solidFill>
                  <a:srgbClr val="7030A0"/>
                </a:solidFill>
              </a:rPr>
              <a:t>Il s’est penché </a:t>
            </a:r>
            <a:br>
              <a:rPr lang="fr-FR" sz="5400" b="1" dirty="0" smtClean="0">
                <a:solidFill>
                  <a:srgbClr val="7030A0"/>
                </a:solidFill>
              </a:rPr>
            </a:br>
            <a:r>
              <a:rPr lang="fr-FR" sz="5400" b="1" dirty="0" err="1" smtClean="0">
                <a:solidFill>
                  <a:schemeClr val="tx1"/>
                </a:solidFill>
              </a:rPr>
              <a:t>he</a:t>
            </a:r>
            <a:r>
              <a:rPr lang="fr-FR" sz="5400" b="1" dirty="0" smtClean="0">
                <a:solidFill>
                  <a:schemeClr val="tx1"/>
                </a:solidFill>
              </a:rPr>
              <a:t> </a:t>
            </a:r>
            <a:r>
              <a:rPr lang="fr-FR" sz="5400" b="1" dirty="0" err="1" smtClean="0">
                <a:solidFill>
                  <a:schemeClr val="tx1"/>
                </a:solidFill>
              </a:rPr>
              <a:t>leaned</a:t>
            </a:r>
            <a:endParaRPr lang="fr-FR" sz="5400" b="1" dirty="0">
              <a:solidFill>
                <a:schemeClr val="tx1"/>
              </a:solidFill>
            </a:endParaRPr>
          </a:p>
        </p:txBody>
      </p:sp>
      <p:sp>
        <p:nvSpPr>
          <p:cNvPr id="5" name="Title 1"/>
          <p:cNvSpPr>
            <a:spLocks noGrp="1"/>
          </p:cNvSpPr>
          <p:nvPr>
            <p:ph type="title"/>
          </p:nvPr>
        </p:nvSpPr>
        <p:spPr>
          <a:xfrm>
            <a:off x="928254" y="138545"/>
            <a:ext cx="11263746" cy="1485900"/>
          </a:xfrm>
        </p:spPr>
        <p:txBody>
          <a:bodyPr>
            <a:noAutofit/>
          </a:bodyPr>
          <a:lstStyle/>
          <a:p>
            <a:r>
              <a:rPr lang="en-US" sz="9600" b="1" dirty="0" err="1" smtClean="0">
                <a:latin typeface="Brush Script MT" panose="03060802040406070304" pitchFamily="66" charset="0"/>
              </a:rPr>
              <a:t>Vocabulaire</a:t>
            </a:r>
            <a:r>
              <a:rPr lang="en-US" sz="4800" b="1" dirty="0" smtClean="0">
                <a:latin typeface="Brush Script MT" panose="03060802040406070304" pitchFamily="66" charset="0"/>
              </a:rPr>
              <a:t/>
            </a:r>
            <a:br>
              <a:rPr lang="en-US" sz="4800" b="1" dirty="0" smtClean="0">
                <a:latin typeface="Brush Script MT" panose="03060802040406070304" pitchFamily="66" charset="0"/>
              </a:rPr>
            </a:br>
            <a:r>
              <a:rPr lang="en-US" sz="4800" b="1" dirty="0" smtClean="0">
                <a:latin typeface="Berlin Sans FB Demi" panose="020E0802020502020306" pitchFamily="34" charset="0"/>
              </a:rPr>
              <a:t>Start a new Picture Dictionary Page</a:t>
            </a:r>
            <a:endParaRPr lang="en-US" sz="1600" b="1" dirty="0">
              <a:latin typeface="Berlin Sans FB Demi" panose="020E0802020502020306" pitchFamily="34" charset="0"/>
              <a:cs typeface="Aparajita" panose="020B0604020202020204" pitchFamily="34" charset="0"/>
            </a:endParaRPr>
          </a:p>
        </p:txBody>
      </p:sp>
    </p:spTree>
    <p:extLst>
      <p:ext uri="{BB962C8B-B14F-4D97-AF65-F5344CB8AC3E}">
        <p14:creationId xmlns:p14="http://schemas.microsoft.com/office/powerpoint/2010/main" val="841198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1248" y="2513768"/>
            <a:ext cx="5385816" cy="3775363"/>
          </a:xfrm>
        </p:spPr>
        <p:txBody>
          <a:bodyPr>
            <a:normAutofit/>
          </a:bodyPr>
          <a:lstStyle/>
          <a:p>
            <a:pPr marL="0" indent="0">
              <a:buNone/>
            </a:pPr>
            <a:r>
              <a:rPr lang="fr-FR" sz="5400" b="1" dirty="0" smtClean="0">
                <a:solidFill>
                  <a:schemeClr val="tx1"/>
                </a:solidFill>
              </a:rPr>
              <a:t>Il s’est penché vers la princesse.</a:t>
            </a:r>
            <a:endParaRPr lang="fr-FR" sz="5400" b="1" dirty="0">
              <a:solidFill>
                <a:schemeClr val="tx1"/>
              </a:solidFill>
            </a:endParaRPr>
          </a:p>
        </p:txBody>
      </p:sp>
      <p:sp>
        <p:nvSpPr>
          <p:cNvPr id="5" name="Title 1"/>
          <p:cNvSpPr>
            <a:spLocks noGrp="1"/>
          </p:cNvSpPr>
          <p:nvPr>
            <p:ph type="title"/>
          </p:nvPr>
        </p:nvSpPr>
        <p:spPr>
          <a:xfrm>
            <a:off x="928254" y="138545"/>
            <a:ext cx="11263746" cy="1485900"/>
          </a:xfrm>
        </p:spPr>
        <p:txBody>
          <a:bodyPr>
            <a:noAutofit/>
          </a:bodyPr>
          <a:lstStyle/>
          <a:p>
            <a:r>
              <a:rPr lang="en-US" sz="9600" b="1" dirty="0" err="1" smtClean="0">
                <a:latin typeface="Brush Script MT" panose="03060802040406070304" pitchFamily="66" charset="0"/>
              </a:rPr>
              <a:t>Vocabulaire</a:t>
            </a:r>
            <a:endParaRPr lang="en-US" sz="1600" b="1" dirty="0">
              <a:latin typeface="Berlin Sans FB Demi" panose="020E0802020502020306" pitchFamily="34" charset="0"/>
              <a:cs typeface="Aparajita" panose="020B0604020202020204" pitchFamily="34" charset="0"/>
            </a:endParaRPr>
          </a:p>
        </p:txBody>
      </p:sp>
      <p:pic>
        <p:nvPicPr>
          <p:cNvPr id="1026" name="Picture 2" descr="Image result for leaned 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2914" y="595745"/>
            <a:ext cx="3592703" cy="588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5765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1248" y="2513768"/>
            <a:ext cx="5385816" cy="3775363"/>
          </a:xfrm>
        </p:spPr>
        <p:txBody>
          <a:bodyPr>
            <a:normAutofit/>
          </a:bodyPr>
          <a:lstStyle/>
          <a:p>
            <a:pPr marL="0" indent="0">
              <a:buNone/>
            </a:pPr>
            <a:r>
              <a:rPr lang="fr-FR" sz="5400" b="1" dirty="0" smtClean="0">
                <a:solidFill>
                  <a:schemeClr val="tx1"/>
                </a:solidFill>
              </a:rPr>
              <a:t>Il voulait faire la connaissance de la fille.</a:t>
            </a:r>
            <a:endParaRPr lang="fr-FR" sz="5400" b="1" dirty="0">
              <a:solidFill>
                <a:schemeClr val="tx1"/>
              </a:solidFill>
            </a:endParaRPr>
          </a:p>
        </p:txBody>
      </p:sp>
      <p:sp>
        <p:nvSpPr>
          <p:cNvPr id="5" name="Title 1"/>
          <p:cNvSpPr>
            <a:spLocks noGrp="1"/>
          </p:cNvSpPr>
          <p:nvPr>
            <p:ph type="title"/>
          </p:nvPr>
        </p:nvSpPr>
        <p:spPr>
          <a:xfrm>
            <a:off x="928254" y="138545"/>
            <a:ext cx="11263746" cy="1485900"/>
          </a:xfrm>
        </p:spPr>
        <p:txBody>
          <a:bodyPr>
            <a:noAutofit/>
          </a:bodyPr>
          <a:lstStyle/>
          <a:p>
            <a:r>
              <a:rPr lang="en-US" sz="9600" b="1" dirty="0" err="1" smtClean="0">
                <a:latin typeface="Brush Script MT" panose="03060802040406070304" pitchFamily="66" charset="0"/>
              </a:rPr>
              <a:t>Vocabulaire</a:t>
            </a:r>
            <a:endParaRPr lang="en-US" sz="1600" b="1" dirty="0">
              <a:latin typeface="Berlin Sans FB Demi" panose="020E0802020502020306" pitchFamily="34" charset="0"/>
              <a:cs typeface="Aparajita" panose="020B0604020202020204" pitchFamily="34" charset="0"/>
            </a:endParaRPr>
          </a:p>
        </p:txBody>
      </p:sp>
      <p:pic>
        <p:nvPicPr>
          <p:cNvPr id="2050" name="Picture 2" descr="Image result for faire la connaiss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064" y="1624445"/>
            <a:ext cx="5734627" cy="4300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91543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3425" y="1980368"/>
            <a:ext cx="6610350" cy="3775363"/>
          </a:xfrm>
        </p:spPr>
        <p:txBody>
          <a:bodyPr>
            <a:normAutofit/>
          </a:bodyPr>
          <a:lstStyle/>
          <a:p>
            <a:pPr marL="0" indent="0" algn="ctr">
              <a:buNone/>
            </a:pPr>
            <a:r>
              <a:rPr lang="fr-FR" sz="5400" b="1" dirty="0" smtClean="0">
                <a:solidFill>
                  <a:schemeClr val="tx1"/>
                </a:solidFill>
              </a:rPr>
              <a:t>La fille </a:t>
            </a:r>
          </a:p>
          <a:p>
            <a:pPr marL="0" indent="0" algn="ctr">
              <a:buNone/>
            </a:pPr>
            <a:r>
              <a:rPr lang="fr-FR" sz="5400" b="1" dirty="0" smtClean="0">
                <a:solidFill>
                  <a:schemeClr val="tx1"/>
                </a:solidFill>
              </a:rPr>
              <a:t>[</a:t>
            </a:r>
            <a:r>
              <a:rPr lang="fr-FR" sz="5000" b="1" dirty="0" smtClean="0">
                <a:solidFill>
                  <a:schemeClr val="tx1"/>
                </a:solidFill>
              </a:rPr>
              <a:t>a fait la connaissance</a:t>
            </a:r>
            <a:r>
              <a:rPr lang="fr-FR" sz="5400" b="1" dirty="0" smtClean="0">
                <a:solidFill>
                  <a:schemeClr val="tx1"/>
                </a:solidFill>
              </a:rPr>
              <a:t>/ s’est penchée] sur l’arbre.</a:t>
            </a:r>
            <a:endParaRPr lang="fr-FR" sz="5400" b="1" dirty="0">
              <a:solidFill>
                <a:schemeClr val="tx1"/>
              </a:solidFill>
            </a:endParaRPr>
          </a:p>
        </p:txBody>
      </p:sp>
      <p:sp>
        <p:nvSpPr>
          <p:cNvPr id="5" name="Title 1"/>
          <p:cNvSpPr>
            <a:spLocks noGrp="1"/>
          </p:cNvSpPr>
          <p:nvPr>
            <p:ph type="title"/>
          </p:nvPr>
        </p:nvSpPr>
        <p:spPr>
          <a:xfrm>
            <a:off x="928254" y="138545"/>
            <a:ext cx="11263746" cy="1485900"/>
          </a:xfrm>
        </p:spPr>
        <p:txBody>
          <a:bodyPr>
            <a:noAutofit/>
          </a:bodyPr>
          <a:lstStyle/>
          <a:p>
            <a:r>
              <a:rPr lang="en-US" sz="9600" b="1" dirty="0" err="1" smtClean="0">
                <a:latin typeface="Brush Script MT" panose="03060802040406070304" pitchFamily="66" charset="0"/>
              </a:rPr>
              <a:t>Vocabulaire</a:t>
            </a:r>
            <a:endParaRPr lang="en-US" sz="1600" b="1" dirty="0">
              <a:latin typeface="Berlin Sans FB Demi" panose="020E0802020502020306" pitchFamily="34" charset="0"/>
              <a:cs typeface="Aparajita" panose="020B0604020202020204" pitchFamily="34" charset="0"/>
            </a:endParaRPr>
          </a:p>
        </p:txBody>
      </p:sp>
      <p:pic>
        <p:nvPicPr>
          <p:cNvPr id="2052" name="Picture 4"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14094"/>
          <a:stretch/>
        </p:blipFill>
        <p:spPr bwMode="auto">
          <a:xfrm>
            <a:off x="7343775" y="1624445"/>
            <a:ext cx="4470399" cy="3440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3818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0783" y="648392"/>
            <a:ext cx="10723418" cy="3775363"/>
          </a:xfrm>
        </p:spPr>
        <p:txBody>
          <a:bodyPr>
            <a:normAutofit/>
          </a:bodyPr>
          <a:lstStyle/>
          <a:p>
            <a:pPr marL="742950" indent="-742950">
              <a:buFont typeface="Franklin Gothic Book" panose="020B0503020102020204" pitchFamily="34" charset="0"/>
              <a:buAutoNum type="arabicPeriod"/>
            </a:pPr>
            <a:r>
              <a:rPr lang="fr-FR" sz="3600" b="1" dirty="0" smtClean="0"/>
              <a:t>2 noms de garçon et un nom de fille</a:t>
            </a:r>
            <a:r>
              <a:rPr lang="fr-FR" sz="3600" b="1" dirty="0" smtClean="0"/>
              <a:t>.</a:t>
            </a:r>
          </a:p>
          <a:p>
            <a:pPr marL="742950" indent="-742950">
              <a:buFont typeface="Franklin Gothic Book" panose="020B0503020102020204" pitchFamily="34" charset="0"/>
              <a:buAutoNum type="arabicPeriod"/>
            </a:pPr>
            <a:r>
              <a:rPr lang="fr-FR" sz="3600" b="1" dirty="0" smtClean="0"/>
              <a:t>Un monument à Paris</a:t>
            </a:r>
          </a:p>
          <a:p>
            <a:pPr marL="742950" indent="-742950">
              <a:buFont typeface="Franklin Gothic Book" panose="020B0503020102020204" pitchFamily="34" charset="0"/>
              <a:buAutoNum type="arabicPeriod"/>
            </a:pPr>
            <a:r>
              <a:rPr lang="fr-FR" sz="3600" b="1" dirty="0" smtClean="0"/>
              <a:t>Un restaurant</a:t>
            </a:r>
          </a:p>
          <a:p>
            <a:pPr marL="742950" indent="-742950">
              <a:buFont typeface="Franklin Gothic Book" panose="020B0503020102020204" pitchFamily="34" charset="0"/>
              <a:buAutoNum type="arabicPeriod"/>
            </a:pPr>
            <a:r>
              <a:rPr lang="fr-FR" sz="3600" b="1" dirty="0" smtClean="0"/>
              <a:t>Un endroit (place) dans « Problèmes au Paradis »</a:t>
            </a:r>
            <a:endParaRPr lang="fr-FR" sz="3600" b="1" dirty="0" smtClean="0"/>
          </a:p>
          <a:p>
            <a:pPr marL="742950" indent="-742950">
              <a:buAutoNum type="arabicPeriod"/>
            </a:pPr>
            <a:endParaRPr lang="fr-FR" sz="3600" b="1" dirty="0"/>
          </a:p>
        </p:txBody>
      </p:sp>
    </p:spTree>
    <p:extLst>
      <p:ext uri="{BB962C8B-B14F-4D97-AF65-F5344CB8AC3E}">
        <p14:creationId xmlns:p14="http://schemas.microsoft.com/office/powerpoint/2010/main" val="2016782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0783" y="648392"/>
            <a:ext cx="10723418" cy="3775363"/>
          </a:xfrm>
        </p:spPr>
        <p:txBody>
          <a:bodyPr>
            <a:normAutofit fontScale="77500" lnSpcReduction="20000"/>
          </a:bodyPr>
          <a:lstStyle/>
          <a:p>
            <a:pPr marL="0" indent="0">
              <a:buNone/>
            </a:pPr>
            <a:r>
              <a:rPr lang="en-US" sz="3600" dirty="0"/>
              <a:t>Joe is in Paris. He encounters a beautiful girl at the bank. She yells to him, “Come here!” Joe walks over to her. She says, “I need to tell you something.” So she gets close to him and says, “We are at a bank” Noah is in Madrid. He encounters a beautiful girl in a tapas bar. She yells to him, “Come here!” Noah walks over to her. She says slowly and romantically, “I need to tell you something.” So she gets close to him and says, “I like tapas.” Angie is in London. She encounters a beautiful guy in a pub. He yells to her, “Come here!” Angie walks over to him. He says, “I need to tell you something.” So he gets close to her and says, “It is 9:30.” </a:t>
            </a:r>
            <a:endParaRPr lang="fr-FR" sz="3600" b="1" dirty="0"/>
          </a:p>
        </p:txBody>
      </p:sp>
    </p:spTree>
    <p:extLst>
      <p:ext uri="{BB962C8B-B14F-4D97-AF65-F5344CB8AC3E}">
        <p14:creationId xmlns:p14="http://schemas.microsoft.com/office/powerpoint/2010/main" val="2974467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Crop</Template>
  <TotalTime>4241</TotalTime>
  <Words>305</Words>
  <Application>Microsoft Office PowerPoint</Application>
  <PresentationFormat>Widescreen</PresentationFormat>
  <Paragraphs>28</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Aparajita</vt:lpstr>
      <vt:lpstr>Arial</vt:lpstr>
      <vt:lpstr>Berlin Sans FB Demi</vt:lpstr>
      <vt:lpstr>Brush Script MT</vt:lpstr>
      <vt:lpstr>Franklin Gothic Book</vt:lpstr>
      <vt:lpstr>Crop</vt:lpstr>
      <vt:lpstr>La Clochette Perspective change: rewrite with “je”</vt:lpstr>
      <vt:lpstr>La Clochette Perspective change: rewrite with “je”</vt:lpstr>
      <vt:lpstr>Vocabulaire Start a new Picture Dictionary Page</vt:lpstr>
      <vt:lpstr>Vocabulaire</vt:lpstr>
      <vt:lpstr>Vocabulaire</vt:lpstr>
      <vt:lpstr>Vocabulaire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Clochette Mettez en anglais</dc:title>
  <dc:creator>Danielle Berndt</dc:creator>
  <cp:lastModifiedBy>Danielle Berndt</cp:lastModifiedBy>
  <cp:revision>25</cp:revision>
  <dcterms:created xsi:type="dcterms:W3CDTF">2017-01-03T12:56:38Z</dcterms:created>
  <dcterms:modified xsi:type="dcterms:W3CDTF">2017-01-06T13:47:26Z</dcterms:modified>
</cp:coreProperties>
</file>